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Century Gothic" panose="020B0502020202020204"/>
      <p:regular r:id="rId16"/>
    </p:embeddedFont>
    <p:embeddedFont>
      <p:font typeface="Geist"/>
      <p:bold r:id="rId17"/>
    </p:embeddedFont>
    <p:embeddedFont>
      <p:font typeface="Calibri" panose="020F0502020204030204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1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1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4" name="Google Shape;174;p3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4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4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6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6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7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7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8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3" name="Google Shape;253;p8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9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3" name="Google Shape;273;p9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/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0:notes"/>
          <p:cNvSpPr txBox="1"/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4" name="Google Shape;294;p10:notes"/>
          <p:cNvSpPr txBox="1"/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ctrTitle"/>
          </p:nvPr>
        </p:nvSpPr>
        <p:spPr>
          <a:xfrm>
            <a:off x="1385946" y="1737361"/>
            <a:ext cx="10590790" cy="399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640"/>
              <a:buFont typeface="Century Gothic" panose="020B0502020202020204"/>
              <a:buNone/>
              <a:defRPr sz="86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type="subTitle" idx="1"/>
          </p:nvPr>
        </p:nvSpPr>
        <p:spPr>
          <a:xfrm>
            <a:off x="1385946" y="5732856"/>
            <a:ext cx="10590790" cy="103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192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172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153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1385948" y="3434080"/>
            <a:ext cx="10590788" cy="229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type="body" idx="1"/>
          </p:nvPr>
        </p:nvSpPr>
        <p:spPr>
          <a:xfrm>
            <a:off x="1385946" y="5732857"/>
            <a:ext cx="10590790" cy="103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type="body" idx="1"/>
          </p:nvPr>
        </p:nvSpPr>
        <p:spPr>
          <a:xfrm>
            <a:off x="1323975" y="2472690"/>
            <a:ext cx="5275607" cy="50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8" name="Google Shape;48;p25"/>
          <p:cNvSpPr txBox="1"/>
          <p:nvPr>
            <p:ph type="body" idx="2"/>
          </p:nvPr>
        </p:nvSpPr>
        <p:spPr>
          <a:xfrm>
            <a:off x="6785392" y="2467311"/>
            <a:ext cx="5275609" cy="504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9" name="Google Shape;49;p25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type="body" idx="1"/>
          </p:nvPr>
        </p:nvSpPr>
        <p:spPr>
          <a:xfrm>
            <a:off x="1323975" y="2286000"/>
            <a:ext cx="527560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55" name="Google Shape;55;p26"/>
          <p:cNvSpPr txBox="1"/>
          <p:nvPr>
            <p:ph type="body" idx="2"/>
          </p:nvPr>
        </p:nvSpPr>
        <p:spPr>
          <a:xfrm>
            <a:off x="132397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6" name="Google Shape;56;p26"/>
          <p:cNvSpPr txBox="1"/>
          <p:nvPr>
            <p:ph type="body" idx="3"/>
          </p:nvPr>
        </p:nvSpPr>
        <p:spPr>
          <a:xfrm>
            <a:off x="6785395" y="2286000"/>
            <a:ext cx="5275607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57" name="Google Shape;57;p26"/>
          <p:cNvSpPr txBox="1"/>
          <p:nvPr>
            <p:ph type="body" idx="4"/>
          </p:nvPr>
        </p:nvSpPr>
        <p:spPr>
          <a:xfrm>
            <a:off x="678539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marL="914400" lvl="1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marL="1371600" lvl="2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3pPr>
            <a:lvl4pPr marL="1828800" lvl="3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marL="2286000" lvl="4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marL="2743200" lvl="5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marL="3200400" lvl="6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marL="3657600" lvl="7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marL="4114800" lvl="8" indent="-301625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8" name="Google Shape;58;p26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/>
          <p:nvPr>
            <p:ph type="title"/>
          </p:nvPr>
        </p:nvSpPr>
        <p:spPr>
          <a:xfrm>
            <a:off x="1385944" y="1737360"/>
            <a:ext cx="4081277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 panose="020B0502020202020204"/>
              <a:buNone/>
              <a:defRPr sz="288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type="body" idx="1"/>
          </p:nvPr>
        </p:nvSpPr>
        <p:spPr>
          <a:xfrm>
            <a:off x="5741540" y="1737360"/>
            <a:ext cx="623519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0520" algn="l">
              <a:spcBef>
                <a:spcPts val="1200"/>
              </a:spcBef>
              <a:spcAft>
                <a:spcPts val="0"/>
              </a:spcAft>
              <a:buSzPts val="1920"/>
              <a:buChar char="►"/>
              <a:defRPr sz="2400"/>
            </a:lvl1pPr>
            <a:lvl2pPr marL="914400" lvl="1" indent="-338455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2pPr>
            <a:lvl3pPr marL="1371600" lvl="2" indent="-32639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3pPr>
            <a:lvl4pPr marL="1828800" lvl="3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4pPr>
            <a:lvl5pPr marL="2286000" lvl="4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5pPr>
            <a:lvl6pPr marL="2743200" lvl="5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6pPr>
            <a:lvl7pPr marL="3200400" lvl="6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7pPr>
            <a:lvl8pPr marL="3657600" lvl="7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8pPr>
            <a:lvl9pPr marL="4114800" lvl="8" indent="-31369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80"/>
            </a:lvl9pPr>
          </a:lstStyle>
          <a:p/>
        </p:txBody>
      </p:sp>
      <p:sp>
        <p:nvSpPr>
          <p:cNvPr id="73" name="Google Shape;73;p29"/>
          <p:cNvSpPr txBox="1"/>
          <p:nvPr>
            <p:ph type="body" idx="2"/>
          </p:nvPr>
        </p:nvSpPr>
        <p:spPr>
          <a:xfrm>
            <a:off x="1385944" y="3755137"/>
            <a:ext cx="4081276" cy="34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74" name="Google Shape;74;p29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1384689" y="2225030"/>
            <a:ext cx="6111487" cy="188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 panose="020B0502020202020204"/>
              <a:buNone/>
              <a:defRPr sz="432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/>
          <p:nvPr>
            <p:ph type="pic" idx="2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0" name="Google Shape;80;p30"/>
          <p:cNvSpPr txBox="1"/>
          <p:nvPr>
            <p:ph type="body" idx="1"/>
          </p:nvPr>
        </p:nvSpPr>
        <p:spPr>
          <a:xfrm>
            <a:off x="1385945" y="4389120"/>
            <a:ext cx="6101975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1" name="Google Shape;81;p30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1385948" y="5760704"/>
            <a:ext cx="10590788" cy="6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 panose="020B0502020202020204"/>
              <a:buNone/>
              <a:defRPr sz="288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/>
          <p:nvPr>
            <p:ph type="pic" idx="2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7" name="Google Shape;87;p31"/>
          <p:cNvSpPr txBox="1"/>
          <p:nvPr>
            <p:ph type="body" idx="1"/>
          </p:nvPr>
        </p:nvSpPr>
        <p:spPr>
          <a:xfrm>
            <a:off x="1385947" y="6440790"/>
            <a:ext cx="10590787" cy="5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8" name="Google Shape;88;p31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385945" y="1737360"/>
            <a:ext cx="10590791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 panose="020B0502020202020204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type="body" idx="1"/>
          </p:nvPr>
        </p:nvSpPr>
        <p:spPr>
          <a:xfrm>
            <a:off x="1385945" y="4389120"/>
            <a:ext cx="10590791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94" name="Google Shape;94;p32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type="title"/>
          </p:nvPr>
        </p:nvSpPr>
        <p:spPr>
          <a:xfrm>
            <a:off x="1889762" y="1737360"/>
            <a:ext cx="9599178" cy="278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 panose="020B0502020202020204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type="body" idx="1"/>
          </p:nvPr>
        </p:nvSpPr>
        <p:spPr>
          <a:xfrm>
            <a:off x="2316481" y="4525409"/>
            <a:ext cx="8735579" cy="41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 b="0" i="0" cap="small">
                <a:solidFill>
                  <a:srgbClr val="86D1D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0" name="Google Shape;100;p33"/>
          <p:cNvSpPr txBox="1"/>
          <p:nvPr>
            <p:ph type="body" idx="2"/>
          </p:nvPr>
        </p:nvSpPr>
        <p:spPr>
          <a:xfrm>
            <a:off x="1385945" y="5220788"/>
            <a:ext cx="10590791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1" name="Google Shape;101;p33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4" name="Google Shape;104;p33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40" b="0" i="0">
                <a:solidFill>
                  <a:srgbClr val="86D1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lang="en-US" sz="14640" b="0" i="0">
              <a:solidFill>
                <a:srgbClr val="86D1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33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40" b="0" i="0">
                <a:solidFill>
                  <a:srgbClr val="86D1D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lang="en-US" sz="14640" b="0" i="0">
              <a:solidFill>
                <a:srgbClr val="86D1D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1385945" y="3749041"/>
            <a:ext cx="10590792" cy="198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type="body" idx="1"/>
          </p:nvPr>
        </p:nvSpPr>
        <p:spPr>
          <a:xfrm>
            <a:off x="1385945" y="5732857"/>
            <a:ext cx="10590791" cy="103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type="body" idx="1"/>
          </p:nvPr>
        </p:nvSpPr>
        <p:spPr>
          <a:xfrm>
            <a:off x="759537" y="2377440"/>
            <a:ext cx="3536239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5" name="Google Shape;115;p35"/>
          <p:cNvSpPr txBox="1"/>
          <p:nvPr>
            <p:ph type="body" idx="2"/>
          </p:nvPr>
        </p:nvSpPr>
        <p:spPr>
          <a:xfrm>
            <a:off x="782956" y="3200400"/>
            <a:ext cx="3512820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6" name="Google Shape;116;p35"/>
          <p:cNvSpPr txBox="1"/>
          <p:nvPr>
            <p:ph type="body" idx="3"/>
          </p:nvPr>
        </p:nvSpPr>
        <p:spPr>
          <a:xfrm>
            <a:off x="4660392" y="2377440"/>
            <a:ext cx="3523489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7" name="Google Shape;117;p35"/>
          <p:cNvSpPr txBox="1"/>
          <p:nvPr>
            <p:ph type="body" idx="4"/>
          </p:nvPr>
        </p:nvSpPr>
        <p:spPr>
          <a:xfrm>
            <a:off x="4647727" y="3200400"/>
            <a:ext cx="3536153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8" name="Google Shape;118;p35"/>
          <p:cNvSpPr txBox="1"/>
          <p:nvPr>
            <p:ph type="body" idx="5"/>
          </p:nvPr>
        </p:nvSpPr>
        <p:spPr>
          <a:xfrm>
            <a:off x="8549640" y="2377440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19" name="Google Shape;119;p35"/>
          <p:cNvSpPr txBox="1"/>
          <p:nvPr>
            <p:ph type="body" idx="6"/>
          </p:nvPr>
        </p:nvSpPr>
        <p:spPr>
          <a:xfrm>
            <a:off x="8549640" y="3200400"/>
            <a:ext cx="3518536" cy="43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20" name="Google Shape;120;p35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35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35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5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type="body" idx="1"/>
          </p:nvPr>
        </p:nvSpPr>
        <p:spPr>
          <a:xfrm>
            <a:off x="782956" y="5101139"/>
            <a:ext cx="3528060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28" name="Google Shape;128;p36"/>
          <p:cNvSpPr/>
          <p:nvPr>
            <p:ph type="pic" idx="2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36"/>
          <p:cNvSpPr txBox="1"/>
          <p:nvPr>
            <p:ph type="body" idx="3"/>
          </p:nvPr>
        </p:nvSpPr>
        <p:spPr>
          <a:xfrm>
            <a:off x="782956" y="5792654"/>
            <a:ext cx="3528060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0" name="Google Shape;130;p36"/>
          <p:cNvSpPr txBox="1"/>
          <p:nvPr>
            <p:ph type="body" idx="4"/>
          </p:nvPr>
        </p:nvSpPr>
        <p:spPr>
          <a:xfrm>
            <a:off x="4667251" y="5101139"/>
            <a:ext cx="3516630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31" name="Google Shape;131;p36"/>
          <p:cNvSpPr/>
          <p:nvPr>
            <p:ph type="pic" idx="5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2" name="Google Shape;132;p36"/>
          <p:cNvSpPr txBox="1"/>
          <p:nvPr>
            <p:ph type="body" idx="6"/>
          </p:nvPr>
        </p:nvSpPr>
        <p:spPr>
          <a:xfrm>
            <a:off x="4665627" y="5792653"/>
            <a:ext cx="3521287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3" name="Google Shape;133;p36"/>
          <p:cNvSpPr txBox="1"/>
          <p:nvPr>
            <p:ph type="body" idx="7"/>
          </p:nvPr>
        </p:nvSpPr>
        <p:spPr>
          <a:xfrm>
            <a:off x="8549640" y="5101139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304"/>
              <a:buNone/>
              <a:defRPr sz="288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b="1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 b="1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 b="1"/>
            </a:lvl9pPr>
          </a:lstStyle>
          <a:p/>
        </p:txBody>
      </p:sp>
      <p:sp>
        <p:nvSpPr>
          <p:cNvPr id="134" name="Google Shape;134;p36"/>
          <p:cNvSpPr/>
          <p:nvPr>
            <p:ph type="pic" idx="8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5" name="Google Shape;135;p36"/>
          <p:cNvSpPr txBox="1"/>
          <p:nvPr>
            <p:ph type="body" idx="9"/>
          </p:nvPr>
        </p:nvSpPr>
        <p:spPr>
          <a:xfrm>
            <a:off x="8549491" y="5792650"/>
            <a:ext cx="3523196" cy="79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80"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marL="4114800" lvl="8" indent="-228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36" name="Google Shape;136;p36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36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36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type="body" idx="1"/>
          </p:nvPr>
        </p:nvSpPr>
        <p:spPr>
          <a:xfrm rot="5400000">
            <a:off x="4174611" y="-387134"/>
            <a:ext cx="5034577" cy="1073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 rot="5400000">
            <a:off x="7520941" y="2960371"/>
            <a:ext cx="6991350" cy="210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type="body" idx="1"/>
          </p:nvPr>
        </p:nvSpPr>
        <p:spPr>
          <a:xfrm rot="5400000">
            <a:off x="2015491" y="-167638"/>
            <a:ext cx="6442709" cy="890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image" Target="../media/image5.png"/><Relationship Id="rId31" Type="http://schemas.openxmlformats.org/officeDocument/2006/relationships/image" Target="../media/image4.png"/><Relationship Id="rId30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.png"/><Relationship Id="rId28" Type="http://schemas.openxmlformats.org/officeDocument/2006/relationships/image" Target="../media/image1.pn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8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29"/>
          <a:srcRect l="3613"/>
          <a:stretch>
            <a:fillRect/>
          </a:stretch>
        </p:blipFill>
        <p:spPr>
          <a:xfrm>
            <a:off x="0" y="3203623"/>
            <a:ext cx="4844414" cy="502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1"/>
          <p:cNvPicPr preferRelativeResize="0"/>
          <p:nvPr/>
        </p:nvPicPr>
        <p:blipFill rotWithShape="1">
          <a:blip r:embed="rId30"/>
          <a:srcRect l="35640"/>
          <a:stretch>
            <a:fillRect/>
          </a:stretch>
        </p:blipFill>
        <p:spPr>
          <a:xfrm>
            <a:off x="0" y="3470817"/>
            <a:ext cx="1826894" cy="28385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31"/>
          <a:srcRect t="28812"/>
          <a:stretch>
            <a:fillRect/>
          </a:stretch>
        </p:blipFill>
        <p:spPr>
          <a:xfrm>
            <a:off x="9599295" y="1"/>
            <a:ext cx="1924064" cy="136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1"/>
          <p:cNvPicPr preferRelativeResize="0"/>
          <p:nvPr/>
        </p:nvPicPr>
        <p:blipFill rotWithShape="1">
          <a:blip r:embed="rId32"/>
          <a:srcRect b="23320"/>
          <a:stretch>
            <a:fillRect/>
          </a:stretch>
        </p:blipFill>
        <p:spPr>
          <a:xfrm>
            <a:off x="10327054" y="7315200"/>
            <a:ext cx="119248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11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 panose="020B0502020202020204"/>
              <a:buNone/>
              <a:defRPr sz="5040" b="0" i="0" u="none" strike="noStrike" cap="none">
                <a:solidFill>
                  <a:schemeClr val="l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8455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728"/>
              <a:buFont typeface="Noto Sans Symbols"/>
              <a:buChar char="►"/>
              <a:defRPr sz="21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263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536"/>
              <a:buFont typeface="Noto Sans Symbols"/>
              <a:buChar char="►"/>
              <a:defRPr sz="19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13690" algn="l" rtl="0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sz="168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type="dt" idx="10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type="ftr" idx="11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type="sldNum" idx="12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 rtl="0">
              <a:spcBef>
                <a:spcPts val="0"/>
              </a:spcBef>
              <a:buNone/>
              <a:defRPr sz="336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19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21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20.png"/><Relationship Id="rId2" Type="http://schemas.openxmlformats.org/officeDocument/2006/relationships/tags" Target="../tags/tag14.xml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8.xml"/><Relationship Id="rId16" Type="http://schemas.openxmlformats.org/officeDocument/2006/relationships/image" Target="../media/image23.png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image" Target="../media/image22.png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/>
          <p:nvPr/>
        </p:nvSpPr>
        <p:spPr>
          <a:xfrm>
            <a:off x="793790" y="2785229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 i="0" u="none" strike="noStrike" cap="non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Salary Prediction Using Linear Regression</a:t>
            </a:r>
            <a:endParaRPr sz="445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93790" y="4599623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Koushik Kundu</a:t>
            </a:r>
            <a:endParaRPr sz="1750" b="1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endParaRPr sz="1750" b="1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793790" y="5149572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0" i="0" u="none" strike="noStrike" cap="non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Machine Learning Project • Computer Science Department</a:t>
            </a:r>
            <a:endParaRPr sz="175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/>
          <p:nvPr/>
        </p:nvSpPr>
        <p:spPr>
          <a:xfrm>
            <a:off x="610672" y="479822"/>
            <a:ext cx="6969085" cy="56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400"/>
              <a:buFont typeface="Geist"/>
              <a:buNone/>
            </a:pPr>
            <a:r>
              <a:rPr lang="en-US" sz="34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Introduction to Salary Prediction</a:t>
            </a:r>
            <a:endParaRPr sz="34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474782" y="1953974"/>
            <a:ext cx="5799892" cy="9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Salary prediction is a machine learning application that estimates compensation based on employee attributes and market factors. This predictive approach helps organizations make data-driven decisions about compensation strategies.</a:t>
            </a:r>
            <a:endParaRPr sz="1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7162" y="3175754"/>
            <a:ext cx="5799892" cy="68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Understanding salary trends is crucial for both employers seeking competitive hiring practices and employees negotiating fair compensation in today's dynamic job market.</a:t>
            </a:r>
            <a:endParaRPr sz="1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70" name="Google Shape;170;p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43951" y="787281"/>
            <a:ext cx="7183279" cy="718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6280190" y="667107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Project Objective</a:t>
            </a:r>
            <a:endParaRPr sz="4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6280190" y="1744385"/>
            <a:ext cx="3664744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9" name="Google Shape;179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29864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17030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6529864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Primary Goal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6529864" y="3405902"/>
            <a:ext cx="3165396" cy="11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a predictive model that accurately estimates salary based on employee characteristics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0171748" y="1744385"/>
            <a:ext cx="3664863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4" name="Google Shape;184;p3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21422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608588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10421422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0421422" y="3405902"/>
            <a:ext cx="3165515" cy="8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Age, Gender, Education Level, Job Title, Years of Experience and Salary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6280190" y="5061585"/>
            <a:ext cx="7556421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50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9" name="Google Shape;189;p3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529864" y="53112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717030" y="54984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6529864" y="62185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Expected Outcome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6529864" y="6723102"/>
            <a:ext cx="7057073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Create a reliable linear regression model with strong predictive performance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/>
          <p:nvPr/>
        </p:nvSpPr>
        <p:spPr>
          <a:xfrm>
            <a:off x="793790" y="1175266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Dataset Description</a:t>
            </a:r>
            <a:endParaRPr sz="4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793790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6500</a:t>
            </a: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+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455420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Records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793790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Comprehensive dataset with employee information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235893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897523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235893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Including experience, education, and role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9677995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lang="en-US" sz="58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sz="5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10339626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Sources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9677995" y="4015740"/>
            <a:ext cx="4158615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Industry surveys and HR databases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93790" y="4945499"/>
            <a:ext cx="3402330" cy="44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650"/>
              <a:buFont typeface="Geist"/>
              <a:buNone/>
            </a:pPr>
            <a:r>
              <a:rPr lang="en-US" sz="26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Primary Features</a:t>
            </a:r>
            <a:endParaRPr sz="2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93790" y="593205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Years of Experience: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Continuous variable (0-40 years)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793790" y="6306145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Education Level:</a:t>
            </a:r>
            <a:r>
              <a:rPr lang="en-US" sz="1700">
                <a:solidFill>
                  <a:schemeClr val="lt1"/>
                </a:solidFill>
              </a:rPr>
              <a:t> Categorical variable (High School, Bachelor’s, Master’s, PhD, etc.)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793790" y="7093599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Job Role: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Engineer, Manager, Analyst, etc.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7599521" y="593205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Age:</a:t>
            </a:r>
            <a:r>
              <a:rPr lang="en-US" sz="1700">
                <a:solidFill>
                  <a:schemeClr val="lt1"/>
                </a:solidFill>
              </a:rPr>
              <a:t> Continuous variable (e.g., 18–65 years)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7599521" y="6362512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Gender:</a:t>
            </a:r>
            <a:r>
              <a:rPr lang="en-US" sz="1700">
                <a:solidFill>
                  <a:schemeClr val="lt1"/>
                </a:solidFill>
              </a:rPr>
              <a:t> Categorical variable (Male, Female, Other)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599521" y="6849341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810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lang="en-US" sz="1700" b="1">
                <a:solidFill>
                  <a:schemeClr val="lt1"/>
                </a:solidFill>
              </a:rPr>
              <a:t>Salary:</a:t>
            </a:r>
            <a:r>
              <a:rPr lang="en-US" sz="1700">
                <a:solidFill>
                  <a:schemeClr val="lt1"/>
                </a:solidFill>
              </a:rPr>
              <a:t> Annual salary (in Rupees)</a:t>
            </a:r>
            <a:endParaRPr sz="23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/>
          <p:nvPr/>
        </p:nvSpPr>
        <p:spPr>
          <a:xfrm>
            <a:off x="719257" y="565071"/>
            <a:ext cx="6031706" cy="66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rPr lang="en-US" sz="40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Why Linear Regression?</a:t>
            </a:r>
            <a:endParaRPr sz="40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21" name="Google Shape;221;p6" title="18ad1759ed677b200f5731a2e14370e9cdd4d251f897ab83784a606a.png"/>
          <p:cNvPicPr preferRelativeResize="0"/>
          <p:nvPr/>
        </p:nvPicPr>
        <p:blipFill rotWithShape="1">
          <a:blip r:embed="rId1"/>
          <a:srcRect l="12292" r="12292"/>
          <a:stretch>
            <a:fillRect/>
          </a:stretch>
        </p:blipFill>
        <p:spPr>
          <a:xfrm>
            <a:off x="719257" y="1396470"/>
            <a:ext cx="6345318" cy="634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/>
          <p:nvPr/>
        </p:nvSpPr>
        <p:spPr>
          <a:xfrm>
            <a:off x="7573447" y="1746647"/>
            <a:ext cx="3344228" cy="40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00"/>
              <a:buFont typeface="Geist"/>
              <a:buNone/>
            </a:pPr>
            <a:r>
              <a:rPr lang="en-US" sz="24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Model Characteristics</a:t>
            </a:r>
            <a:endParaRPr sz="24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7573447" y="2352794"/>
            <a:ext cx="6345317" cy="8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scatter plot shows actual vs predicted salaries using Random Forest. Points closely follow the diagonal line, indicating strong prediction accuracy and the model’s ability to capture salary patterns effectively.</a:t>
            </a:r>
            <a:endParaRPr sz="16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7573447" y="3716460"/>
            <a:ext cx="25689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000"/>
              <a:buFont typeface="Geist"/>
              <a:buNone/>
            </a:pPr>
            <a:r>
              <a:rPr lang="en-US" sz="20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Advantages</a:t>
            </a:r>
            <a:endParaRPr sz="20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7573447" y="4218354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High Accuracy:</a:t>
            </a:r>
            <a:r>
              <a:rPr lang="en-US" sz="1600">
                <a:solidFill>
                  <a:schemeClr val="lt1"/>
                </a:solidFill>
              </a:rPr>
              <a:t> Predictions closely follow the ideal line, showing strong model performance.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7573447" y="4876738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Captures Non-Linear Patterns:</a:t>
            </a:r>
            <a:r>
              <a:rPr lang="en-US" sz="1600">
                <a:solidFill>
                  <a:schemeClr val="lt1"/>
                </a:solidFill>
              </a:rPr>
              <a:t> Handles complex salary relationships better than linear models.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7573447" y="5535123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Robust to Outliers:</a:t>
            </a:r>
            <a:r>
              <a:rPr lang="en-US" sz="1600">
                <a:solidFill>
                  <a:schemeClr val="lt1"/>
                </a:solidFill>
              </a:rPr>
              <a:t> Random Forest reduces the impact of noisy or extreme salary values.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7573447" y="6231086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746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lang="en-US" sz="1600" b="1">
                <a:solidFill>
                  <a:schemeClr val="lt1"/>
                </a:solidFill>
              </a:rPr>
              <a:t>Generalizes Well:</a:t>
            </a:r>
            <a:r>
              <a:rPr lang="en-US" sz="1600">
                <a:solidFill>
                  <a:schemeClr val="lt1"/>
                </a:solidFill>
              </a:rPr>
              <a:t> Consistent predictions across diverse data points indicate good real-world reliability.</a:t>
            </a:r>
            <a:endParaRPr sz="2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5925" y="578168"/>
            <a:ext cx="6660713" cy="6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100"/>
              <a:buFont typeface="Geist"/>
              <a:buNone/>
            </a:pPr>
            <a:r>
              <a:rPr lang="en-US" sz="41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Implementation Workflow</a:t>
            </a:r>
            <a:endParaRPr sz="4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35" name="Google Shape;235;p7" descr="preencoded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46695" y="159436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/>
          <p:nvPr>
            <p:custDataLst>
              <p:tags r:id="rId3"/>
            </p:custDataLst>
          </p:nvPr>
        </p:nvSpPr>
        <p:spPr>
          <a:xfrm>
            <a:off x="946190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Loading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7" name="Google Shape;237;p7"/>
          <p:cNvSpPr/>
          <p:nvPr>
            <p:custDataLst>
              <p:tags r:id="rId4"/>
            </p:custDataLst>
          </p:nvPr>
        </p:nvSpPr>
        <p:spPr>
          <a:xfrm>
            <a:off x="946190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Import dataset using Pandas and perform initial exploration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38" name="Google Shape;238;p7" descr="preencoded.png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7315200" y="166675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/>
          <p:nvPr>
            <p:custDataLst>
              <p:tags r:id="rId7"/>
            </p:custDataLst>
          </p:nvPr>
        </p:nvSpPr>
        <p:spPr>
          <a:xfrm>
            <a:off x="7525464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Preprocessing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7"/>
          <p:cNvSpPr/>
          <p:nvPr>
            <p:custDataLst>
              <p:tags r:id="rId8"/>
            </p:custDataLst>
          </p:nvPr>
        </p:nvSpPr>
        <p:spPr>
          <a:xfrm>
            <a:off x="7525464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Clean, encode, and scale features for model readiness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41" name="Google Shape;241;p7" descr="preencoded.png"/>
          <p:cNvPicPr preferRelativeResize="0"/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546695" y="3610332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>
            <p:custDataLst>
              <p:tags r:id="rId11"/>
            </p:custDataLst>
          </p:nvPr>
        </p:nvSpPr>
        <p:spPr>
          <a:xfrm>
            <a:off x="946190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Model Training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3" name="Google Shape;243;p7"/>
          <p:cNvSpPr/>
          <p:nvPr>
            <p:custDataLst>
              <p:tags r:id="rId12"/>
            </p:custDataLst>
          </p:nvPr>
        </p:nvSpPr>
        <p:spPr>
          <a:xfrm>
            <a:off x="946190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Fit LinearRegression from Scikit-learn on training data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44" name="Google Shape;244;p7" descr="preencoded.png"/>
          <p:cNvPicPr preferRelativeResize="0"/>
          <p:nvPr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7386955" y="3610332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"/>
          <p:cNvSpPr/>
          <p:nvPr>
            <p:custDataLst>
              <p:tags r:id="rId15"/>
            </p:custDataLst>
          </p:nvPr>
        </p:nvSpPr>
        <p:spPr>
          <a:xfrm>
            <a:off x="7525464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lang="en-US" sz="20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Evaluation</a:t>
            </a:r>
            <a:endParaRPr sz="20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6" name="Google Shape;246;p7"/>
          <p:cNvSpPr/>
          <p:nvPr>
            <p:custDataLst>
              <p:tags r:id="rId16"/>
            </p:custDataLst>
          </p:nvPr>
        </p:nvSpPr>
        <p:spPr>
          <a:xfrm>
            <a:off x="7525464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Test predictions and calculate performance metrics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735925" y="6002655"/>
            <a:ext cx="3154204" cy="40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50"/>
              <a:buFont typeface="Geist"/>
              <a:buNone/>
            </a:pPr>
            <a:r>
              <a:rPr lang="en-US" sz="2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Core Technologies</a:t>
            </a:r>
            <a:endParaRPr sz="2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735925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Python Libraries: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Pandas for data manipulation, NumPy for numerical operations, Matplotlib/Seaborn for visualization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7579281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Scikit-learn: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LinearRegression model, train_test_split, StandardScaler, and evaluation metrics</a:t>
            </a:r>
            <a:endParaRPr sz="16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/>
          <p:nvPr/>
        </p:nvSpPr>
        <p:spPr>
          <a:xfrm>
            <a:off x="396835" y="311825"/>
            <a:ext cx="4105751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Results &amp; Model Performance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6" name="Google Shape;256;p8"/>
          <p:cNvSpPr/>
          <p:nvPr>
            <p:custDataLst>
              <p:tags r:id="rId1"/>
            </p:custDataLst>
          </p:nvPr>
        </p:nvSpPr>
        <p:spPr>
          <a:xfrm>
            <a:off x="2608861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87%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57" name="Google Shape;257;p8" descr="preencoded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483072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/>
          <p:nvPr>
            <p:custDataLst>
              <p:tags r:id="rId4"/>
            </p:custDataLst>
          </p:nvPr>
        </p:nvSpPr>
        <p:spPr>
          <a:xfrm>
            <a:off x="2599659" y="2674138"/>
            <a:ext cx="1165481" cy="1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R² Score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9" name="Google Shape;259;p8"/>
          <p:cNvSpPr/>
          <p:nvPr>
            <p:custDataLst>
              <p:tags r:id="rId5"/>
            </p:custDataLst>
          </p:nvPr>
        </p:nvSpPr>
        <p:spPr>
          <a:xfrm>
            <a:off x="1325226" y="2881568"/>
            <a:ext cx="3714347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Strong correlation between predicted and actual salaries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0" name="Google Shape;260;p8"/>
          <p:cNvSpPr/>
          <p:nvPr>
            <p:custDataLst>
              <p:tags r:id="rId6"/>
            </p:custDataLst>
          </p:nvPr>
        </p:nvSpPr>
        <p:spPr>
          <a:xfrm>
            <a:off x="6439697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12%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1" name="Google Shape;261;p8" descr="preencoded.png"/>
          <p:cNvPicPr preferRelativeResize="0"/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6313907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>
            <p:custDataLst>
              <p:tags r:id="rId9"/>
            </p:custDataLst>
          </p:nvPr>
        </p:nvSpPr>
        <p:spPr>
          <a:xfrm>
            <a:off x="6235065" y="2643505"/>
            <a:ext cx="1705610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Mean Absolute Error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3" name="Google Shape;263;p8"/>
          <p:cNvSpPr/>
          <p:nvPr>
            <p:custDataLst>
              <p:tags r:id="rId10"/>
            </p:custDataLst>
          </p:nvPr>
        </p:nvSpPr>
        <p:spPr>
          <a:xfrm>
            <a:off x="5156062" y="2881568"/>
            <a:ext cx="3714444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Average prediction error of $7,200 on $60K average salary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4" name="Google Shape;264;p8"/>
          <p:cNvSpPr/>
          <p:nvPr>
            <p:custDataLst>
              <p:tags r:id="rId11"/>
            </p:custDataLst>
          </p:nvPr>
        </p:nvSpPr>
        <p:spPr>
          <a:xfrm>
            <a:off x="10270630" y="1741734"/>
            <a:ext cx="1146882" cy="23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15%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5" name="Google Shape;265;p8" descr="preencoded.png"/>
          <p:cNvPicPr preferRelativeResize="0"/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10144841" y="1158994"/>
            <a:ext cx="1398655" cy="13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/>
          <p:nvPr>
            <p:custDataLst>
              <p:tags r:id="rId14"/>
            </p:custDataLst>
          </p:nvPr>
        </p:nvSpPr>
        <p:spPr>
          <a:xfrm>
            <a:off x="10195560" y="2674620"/>
            <a:ext cx="1569085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lang="en-US" sz="11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RMSE Percentage</a:t>
            </a:r>
            <a:endParaRPr sz="11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67" name="Google Shape;267;p8"/>
          <p:cNvSpPr/>
          <p:nvPr>
            <p:custDataLst>
              <p:tags r:id="rId15"/>
            </p:custDataLst>
          </p:nvPr>
        </p:nvSpPr>
        <p:spPr>
          <a:xfrm>
            <a:off x="8986995" y="2881568"/>
            <a:ext cx="3714347" cy="12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Root mean squared error indicating good model fit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68" name="Google Shape;268;p8" descr="preencoded.png"/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577850" y="3250565"/>
            <a:ext cx="13474700" cy="48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/>
          <p:nvPr/>
        </p:nvSpPr>
        <p:spPr>
          <a:xfrm>
            <a:off x="396835" y="11181517"/>
            <a:ext cx="13836729" cy="14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demonstrates strong predictive capability with R² of 0.87, indicating that 87% of salary variance is explained by our features. Experience emerged as the most influential predictor.</a:t>
            </a:r>
            <a:endParaRPr sz="8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>
            <a:off x="793790" y="1762601"/>
            <a:ext cx="6429018" cy="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lang="en-US" sz="44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Challenges &amp; Solutions</a:t>
            </a:r>
            <a:endParaRPr sz="44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793790" y="2953345"/>
            <a:ext cx="4196358" cy="3513653"/>
          </a:xfrm>
          <a:prstGeom prst="roundRect">
            <a:avLst>
              <a:gd name="adj" fmla="val 4164"/>
            </a:avLst>
          </a:prstGeom>
          <a:solidFill>
            <a:srgbClr val="101620">
              <a:alpha val="94901"/>
            </a:srgbClr>
          </a:solidFill>
          <a:ln w="30475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7" name="Google Shape;277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3310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/>
          <p:nvPr/>
        </p:nvSpPr>
        <p:spPr>
          <a:xfrm>
            <a:off x="1142524" y="3210639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Outlier Detection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142524" y="3715226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Extreme salary values skewed the model predictions and affected overall performance.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1142524" y="4735711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Applied IQR method to identify and remove outliers beyond 1.5 times the interquartile range.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5216962" y="2953345"/>
            <a:ext cx="4196358" cy="3513653"/>
          </a:xfrm>
          <a:prstGeom prst="roundRect">
            <a:avLst>
              <a:gd name="adj" fmla="val 4164"/>
            </a:avLst>
          </a:prstGeom>
          <a:solidFill>
            <a:srgbClr val="101620">
              <a:alpha val="94901"/>
            </a:srgbClr>
          </a:solidFill>
          <a:ln w="30475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2" name="Google Shape;282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86482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/>
          <p:nvPr/>
        </p:nvSpPr>
        <p:spPr>
          <a:xfrm>
            <a:off x="5565696" y="3210639"/>
            <a:ext cx="3421975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Feature Multicollinearity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5565696" y="3715226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High correlation between education and experience created redundancy in the model.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5565696" y="5030510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Calculated VIF scores and removed highly correlated features to improve model stability.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9640133" y="2953345"/>
            <a:ext cx="4196358" cy="3513653"/>
          </a:xfrm>
          <a:prstGeom prst="roundRect">
            <a:avLst>
              <a:gd name="adj" fmla="val 4164"/>
            </a:avLst>
          </a:prstGeom>
          <a:solidFill>
            <a:srgbClr val="101620">
              <a:alpha val="94901"/>
            </a:srgbClr>
          </a:solidFill>
          <a:ln w="30475" cap="flat" cmpd="sng">
            <a:solidFill>
              <a:srgbClr val="002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7" name="Google Shape;287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09653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>
            <a:off x="9988868" y="3210639"/>
            <a:ext cx="3215164" cy="36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lang="en-US" sz="220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Imbalanced Categories</a:t>
            </a:r>
            <a:endParaRPr sz="22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9988868" y="3715226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Some job roles had very few samples, leading to poor predictions for rare categories.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9988868" y="4735711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 b="1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Grouped similar roles together and ensured minimum sample size per category.</a:t>
            </a:r>
            <a:endParaRPr sz="17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"/>
          <p:cNvSpPr/>
          <p:nvPr/>
        </p:nvSpPr>
        <p:spPr>
          <a:xfrm>
            <a:off x="6243757" y="803910"/>
            <a:ext cx="7629287" cy="140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250"/>
              <a:buFont typeface="Geist"/>
              <a:buNone/>
            </a:pPr>
            <a:r>
              <a:rPr lang="en-US" sz="42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Conclusion &amp; Future Directions</a:t>
            </a:r>
            <a:endParaRPr sz="42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6243757" y="2751415"/>
            <a:ext cx="3246120" cy="42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lang="en-US" sz="25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Takeaways</a:t>
            </a:r>
            <a:endParaRPr sz="25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243757" y="3389590"/>
            <a:ext cx="3550682" cy="196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Successfully developed a linear regression model achieving 87% accuracy in salary prediction. The project demonstrated that experience, education, and job role are primary factors influencing compensation.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6243757" y="5741560"/>
            <a:ext cx="35508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provides a solid foundation for data-driven salary estimation and can assist in compensation planning and career guidance.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10329982" y="2751415"/>
            <a:ext cx="3468291" cy="42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lang="en-US" sz="2550" b="1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Future Enhancements</a:t>
            </a:r>
            <a:endParaRPr sz="255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0329982" y="3389590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Implement advanced models: Random Forest, XGBoost, Neural Networks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0329982" y="4309348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Include additional features: skills, certifications, company size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0329982" y="5229106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interactive web application for real-time predictions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0329982" y="6148864"/>
            <a:ext cx="3550682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Expand dataset with industry-specific salary data</a:t>
            </a:r>
            <a:endParaRPr sz="17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0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1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2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13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4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5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6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7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8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19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20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1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2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3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24.xml><?xml version="1.0" encoding="utf-8"?>
<p:tagLst xmlns:p="http://schemas.openxmlformats.org/presentationml/2006/main">
  <p:tag name="KSO_WM_DIAGRAM_VIRTUALLY_FRAME" val="{&quot;height&quot;:145.1781102362205,&quot;left&quot;:86.14685039370079,&quot;top&quot;:91.25937007874015,&quot;width&quot;:1026.746929133858}"/>
</p:tagLst>
</file>

<file path=ppt/tags/tag3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4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5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6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7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8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ags/tag9.xml><?xml version="1.0" encoding="utf-8"?>
<p:tagLst xmlns:p="http://schemas.openxmlformats.org/presentationml/2006/main">
  <p:tag name="KSO_WM_DIAGRAM_VIRTUALLY_FRAME" val="{&quot;height&quot;:305.71874015748034,&quot;left&quot;:43.04685039370079,&quot;top&quot;:125.54062992125985,&quot;width&quot;:1056.6562992125982}"/>
</p:tagLst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4233</Words>
  <Application>WPS Presentation</Application>
  <PresentationFormat/>
  <Paragraphs>161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</vt:lpstr>
      <vt:lpstr>Century Gothic</vt:lpstr>
      <vt:lpstr>Noto Sans Symbols</vt:lpstr>
      <vt:lpstr>Segoe Print</vt:lpstr>
      <vt:lpstr>Geist</vt:lpstr>
      <vt:lpstr>Calibri</vt:lpstr>
      <vt:lpstr>Microsoft YaHei</vt:lpstr>
      <vt:lpstr>Arial Unicode MS</vt:lpstr>
      <vt:lpstr>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1</cp:revision>
  <dcterms:created xsi:type="dcterms:W3CDTF">2025-12-11T08:45:21Z</dcterms:created>
  <dcterms:modified xsi:type="dcterms:W3CDTF">2025-12-11T08:45:22Z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934841AF9DA84FDD95C2E17151B532C2_12</vt:lpwstr>
  </property>
  <property fmtid="{D5CDD505-2E9C-101B-9397-08002B2CF9AE}" pid="3" name="KSOProductBuildVer">
    <vt:lpwstr>1033-12.2.0.23155</vt:lpwstr>
  </property>
</Properties>
</file>